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entury Gothic" panose="020B0502020202020204" pitchFamily="34" charset="0"/>
      <p:regular r:id="rId11"/>
      <p:bold r:id="rId12"/>
      <p:italic r:id="rId13"/>
      <p:boldItalic r:id="rId14"/>
    </p:embeddedFont>
    <p:embeddedFont>
      <p:font typeface="Instrument Sans Medium" panose="020B0604020202020204" charset="0"/>
      <p:regular r:id="rId15"/>
    </p:embeddedFont>
    <p:embeddedFont>
      <p:font typeface="Instrument Sans Semi Bold" panose="020B0604020202020204" charset="0"/>
      <p:regular r:id="rId1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8370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ctrTitle"/>
          </p:nvPr>
        </p:nvSpPr>
        <p:spPr>
          <a:xfrm>
            <a:off x="1645920" y="2164086"/>
            <a:ext cx="11338560" cy="2190115"/>
          </a:xfrm>
        </p:spPr>
        <p:txBody>
          <a:bodyPr anchor="b">
            <a:normAutofit/>
          </a:bodyPr>
          <a:lstStyle>
            <a:lvl1pPr algn="l">
              <a:defRPr sz="7200"/>
            </a:lvl1pPr>
          </a:lstStyle>
          <a:p>
            <a:r>
              <a:rPr lang="en-US"/>
              <a:t>Click to edit Master title style</a:t>
            </a:r>
            <a:endParaRPr lang="en-US" dirty="0"/>
          </a:p>
        </p:txBody>
      </p:sp>
      <p:sp>
        <p:nvSpPr>
          <p:cNvPr id="3" name="Subtitle 2"/>
          <p:cNvSpPr>
            <a:spLocks noGrp="1"/>
          </p:cNvSpPr>
          <p:nvPr>
            <p:ph type="subTitle" idx="1"/>
          </p:nvPr>
        </p:nvSpPr>
        <p:spPr>
          <a:xfrm>
            <a:off x="1645920" y="4358641"/>
            <a:ext cx="11338560" cy="822960"/>
          </a:xfrm>
        </p:spPr>
        <p:txBody>
          <a:bodyPr>
            <a:normAutofit/>
          </a:bodyPr>
          <a:lstStyle>
            <a:lvl1pPr marL="0" indent="0" algn="l">
              <a:buNone/>
              <a:defRPr sz="240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a:xfrm>
            <a:off x="9491473" y="5177194"/>
            <a:ext cx="3493008" cy="449570"/>
          </a:xfrm>
        </p:spPr>
        <p:txBody>
          <a:bodyPr/>
          <a:lstStyle/>
          <a:p>
            <a:fld id="{48A87A34-81AB-432B-8DAE-1953F412C126}" type="datetimeFigureOut">
              <a:rPr lang="en-US" dirty="0"/>
              <a:t>1/31/2025</a:t>
            </a:fld>
            <a:endParaRPr lang="en-US" dirty="0"/>
          </a:p>
        </p:txBody>
      </p:sp>
      <p:sp>
        <p:nvSpPr>
          <p:cNvPr id="5" name="Footer Placeholder 4"/>
          <p:cNvSpPr>
            <a:spLocks noGrp="1"/>
          </p:cNvSpPr>
          <p:nvPr>
            <p:ph type="ftr" sz="quarter" idx="11"/>
          </p:nvPr>
        </p:nvSpPr>
        <p:spPr>
          <a:xfrm>
            <a:off x="1645920" y="5188615"/>
            <a:ext cx="7680960" cy="438150"/>
          </a:xfrm>
        </p:spPr>
        <p:txBody>
          <a:bodyPr/>
          <a:lstStyle/>
          <a:p>
            <a:endParaRPr lang="en-US" dirty="0"/>
          </a:p>
        </p:txBody>
      </p:sp>
      <p:sp>
        <p:nvSpPr>
          <p:cNvPr id="6" name="Slide Number Placeholder 5"/>
          <p:cNvSpPr>
            <a:spLocks noGrp="1"/>
          </p:cNvSpPr>
          <p:nvPr>
            <p:ph type="sldNum" sz="quarter" idx="12"/>
          </p:nvPr>
        </p:nvSpPr>
        <p:spPr>
          <a:xfrm>
            <a:off x="9692640" y="1717040"/>
            <a:ext cx="3291840"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86660052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32" y="5636833"/>
            <a:ext cx="12986441" cy="983226"/>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8072" y="1129728"/>
            <a:ext cx="12986208" cy="4173793"/>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6620059"/>
            <a:ext cx="12984480" cy="842363"/>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067683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0" y="904239"/>
            <a:ext cx="12984480" cy="3362960"/>
          </a:xfrm>
        </p:spPr>
        <p:txBody>
          <a:bodyPr anchor="ctr"/>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1" y="4378960"/>
            <a:ext cx="12156619" cy="1198880"/>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dirty="0"/>
              <a:pPr/>
              <a:t>1/31/2025</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31016466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61" y="904240"/>
            <a:ext cx="12181840" cy="3125394"/>
          </a:xfrm>
        </p:spPr>
        <p:txBody>
          <a:bodyPr anchor="ctr"/>
          <a:lstStyle>
            <a:lvl1pPr algn="l">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1564638" y="4038668"/>
            <a:ext cx="11511283" cy="53333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229361" y="4751835"/>
            <a:ext cx="12181840" cy="815845"/>
          </a:xfrm>
        </p:spPr>
        <p:txBody>
          <a:bodyPr anchor="ct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dirty="0"/>
              <a:pPr/>
              <a:t>1/31/2025</a:t>
            </a:fld>
            <a:endParaRPr lang="en-US" dirty="0"/>
          </a:p>
        </p:txBody>
      </p:sp>
      <p:sp>
        <p:nvSpPr>
          <p:cNvPr id="6" name="Footer Placeholder 5"/>
          <p:cNvSpPr>
            <a:spLocks noGrp="1"/>
          </p:cNvSpPr>
          <p:nvPr>
            <p:ph type="ftr" sz="quarter" idx="11"/>
          </p:nvPr>
        </p:nvSpPr>
        <p:spPr>
          <a:xfrm>
            <a:off x="822960" y="45593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
        <p:nvSpPr>
          <p:cNvPr id="9" name="TextBox 8"/>
          <p:cNvSpPr txBox="1"/>
          <p:nvPr/>
        </p:nvSpPr>
        <p:spPr>
          <a:xfrm>
            <a:off x="571500" y="11201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0" name="TextBox 9"/>
          <p:cNvSpPr txBox="1"/>
          <p:nvPr/>
        </p:nvSpPr>
        <p:spPr>
          <a:xfrm>
            <a:off x="13181076" y="324154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48307471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1229394" y="1349642"/>
            <a:ext cx="12175423" cy="3014202"/>
          </a:xfrm>
        </p:spPr>
        <p:txBody>
          <a:bodyPr anchor="b"/>
          <a:lstStyle>
            <a:lvl1pPr algn="l">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229360" y="4377979"/>
            <a:ext cx="12173585" cy="1199862"/>
          </a:xfrm>
        </p:spPr>
        <p:txBody>
          <a:bodyPr anchor="t"/>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9377342" y="454660"/>
            <a:ext cx="3493008" cy="438150"/>
          </a:xfrm>
        </p:spPr>
        <p:txBody>
          <a:bodyPr/>
          <a:lstStyle>
            <a:lvl1pPr algn="r">
              <a:defRPr/>
            </a:lvl1pPr>
          </a:lstStyle>
          <a:p>
            <a:fld id="{48A87A34-81AB-432B-8DAE-1953F412C126}" type="datetimeFigureOut">
              <a:rPr lang="en-US" dirty="0"/>
              <a:pPr/>
              <a:t>1/31/2025</a:t>
            </a:fld>
            <a:endParaRPr lang="en-US" dirty="0"/>
          </a:p>
        </p:txBody>
      </p:sp>
      <p:sp>
        <p:nvSpPr>
          <p:cNvPr id="6" name="Footer Placeholder 5"/>
          <p:cNvSpPr>
            <a:spLocks noGrp="1"/>
          </p:cNvSpPr>
          <p:nvPr>
            <p:ph type="ftr" sz="quarter" idx="11"/>
          </p:nvPr>
        </p:nvSpPr>
        <p:spPr>
          <a:xfrm>
            <a:off x="822960" y="454660"/>
            <a:ext cx="8389790" cy="438150"/>
          </a:xfrm>
        </p:spPr>
        <p:txBody>
          <a:bodyPr/>
          <a:lstStyle/>
          <a:p>
            <a:endParaRPr lang="en-US" dirty="0"/>
          </a:p>
        </p:txBody>
      </p:sp>
      <p:sp>
        <p:nvSpPr>
          <p:cNvPr id="7" name="Slide Number Placeholder 6"/>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37500425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3474721" y="914400"/>
            <a:ext cx="10332719" cy="156464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22960" y="2642496"/>
            <a:ext cx="4147718" cy="74078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822959"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242560" y="2641600"/>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240230" y="3484880"/>
            <a:ext cx="4147718" cy="3977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662160" y="2631439"/>
            <a:ext cx="4147718" cy="751841"/>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662161" y="3485478"/>
            <a:ext cx="4147718" cy="3976958"/>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1/31/2025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8468636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3474721" y="914400"/>
            <a:ext cx="10332719" cy="155448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26342" y="5029201"/>
            <a:ext cx="4141898"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826342" y="2834640"/>
            <a:ext cx="4141898"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826342" y="5848518"/>
            <a:ext cx="4141898"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249116" y="5029201"/>
            <a:ext cx="4138722"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249116" y="2834640"/>
            <a:ext cx="4138723"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249117" y="5848516"/>
            <a:ext cx="4138722"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659678" y="5029201"/>
            <a:ext cx="4147763" cy="819318"/>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659826" y="2834640"/>
            <a:ext cx="4137454"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659678" y="5848514"/>
            <a:ext cx="4142934" cy="1613905"/>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1/31/2025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2721021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22960" y="2633471"/>
            <a:ext cx="12984480" cy="4828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3534689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Vertical Title 1"/>
          <p:cNvSpPr>
            <a:spLocks noGrp="1"/>
          </p:cNvSpPr>
          <p:nvPr>
            <p:ph type="title" orient="vert"/>
          </p:nvPr>
        </p:nvSpPr>
        <p:spPr>
          <a:xfrm>
            <a:off x="11338560" y="894080"/>
            <a:ext cx="2468880" cy="4683760"/>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29360" y="894081"/>
            <a:ext cx="9845041" cy="46837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377342" y="455930"/>
            <a:ext cx="3493008" cy="438150"/>
          </a:xfrm>
        </p:spPr>
        <p:txBody>
          <a:bodyPr/>
          <a:lstStyle>
            <a:lvl1pPr algn="r">
              <a:defRPr/>
            </a:lvl1pPr>
          </a:lstStyle>
          <a:p>
            <a:fld id="{48A87A34-81AB-432B-8DAE-1953F412C126}" type="datetimeFigureOut">
              <a:rPr lang="en-US" dirty="0"/>
              <a:pPr/>
              <a:t>1/31/2025</a:t>
            </a:fld>
            <a:endParaRPr lang="en-US" dirty="0"/>
          </a:p>
        </p:txBody>
      </p:sp>
      <p:sp>
        <p:nvSpPr>
          <p:cNvPr id="5" name="Footer Placeholder 4"/>
          <p:cNvSpPr>
            <a:spLocks noGrp="1"/>
          </p:cNvSpPr>
          <p:nvPr>
            <p:ph type="ftr" sz="quarter" idx="11"/>
          </p:nvPr>
        </p:nvSpPr>
        <p:spPr>
          <a:xfrm>
            <a:off x="822960" y="457201"/>
            <a:ext cx="8389790" cy="438150"/>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00371877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112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2422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4074558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23306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56414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0042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49536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89569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1280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50180"/>
            <a:ext cx="14630400" cy="2979420"/>
          </a:xfrm>
          <a:prstGeom prst="rect">
            <a:avLst/>
          </a:prstGeom>
        </p:spPr>
      </p:pic>
      <p:sp>
        <p:nvSpPr>
          <p:cNvPr id="2" name="Title 1"/>
          <p:cNvSpPr>
            <a:spLocks noGrp="1"/>
          </p:cNvSpPr>
          <p:nvPr>
            <p:ph type="title"/>
          </p:nvPr>
        </p:nvSpPr>
        <p:spPr>
          <a:xfrm>
            <a:off x="822961" y="904240"/>
            <a:ext cx="12984479" cy="3362322"/>
          </a:xfrm>
        </p:spPr>
        <p:txBody>
          <a:bodyPr anchor="b">
            <a:normAutofit/>
          </a:bodyPr>
          <a:lstStyle>
            <a:lvl1pPr algn="r">
              <a:defRPr sz="4800"/>
            </a:lvl1pPr>
          </a:lstStyle>
          <a:p>
            <a:r>
              <a:rPr lang="en-US"/>
              <a:t>Click to edit Master title style</a:t>
            </a:r>
            <a:endParaRPr lang="en-US" dirty="0"/>
          </a:p>
        </p:txBody>
      </p:sp>
      <p:sp>
        <p:nvSpPr>
          <p:cNvPr id="3" name="Text Placeholder 2"/>
          <p:cNvSpPr>
            <a:spLocks noGrp="1"/>
          </p:cNvSpPr>
          <p:nvPr>
            <p:ph type="body" idx="1"/>
          </p:nvPr>
        </p:nvSpPr>
        <p:spPr>
          <a:xfrm>
            <a:off x="1229360" y="4370071"/>
            <a:ext cx="12588240" cy="1146810"/>
          </a:xfrm>
        </p:spPr>
        <p:txBody>
          <a:bodyPr>
            <a:normAutofit/>
          </a:bodyPr>
          <a:lstStyle>
            <a:lvl1pPr marL="0" indent="0" algn="r">
              <a:buNone/>
              <a:defRPr sz="264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9377342" y="457201"/>
            <a:ext cx="3493008" cy="438150"/>
          </a:xfrm>
        </p:spPr>
        <p:txBody>
          <a:bodyPr/>
          <a:lstStyle>
            <a:lvl1pPr algn="r">
              <a:defRPr/>
            </a:lvl1pPr>
          </a:lstStyle>
          <a:p>
            <a:fld id="{48A87A34-81AB-432B-8DAE-1953F412C126}" type="datetimeFigureOut">
              <a:rPr lang="en-US" dirty="0"/>
              <a:pPr/>
              <a:t>1/31/2025</a:t>
            </a:fld>
            <a:endParaRPr lang="en-US" dirty="0"/>
          </a:p>
        </p:txBody>
      </p:sp>
      <p:sp>
        <p:nvSpPr>
          <p:cNvPr id="5" name="Footer Placeholder 4"/>
          <p:cNvSpPr>
            <a:spLocks noGrp="1"/>
          </p:cNvSpPr>
          <p:nvPr>
            <p:ph type="ftr" sz="quarter" idx="11"/>
          </p:nvPr>
        </p:nvSpPr>
        <p:spPr>
          <a:xfrm>
            <a:off x="822960" y="457202"/>
            <a:ext cx="8389790" cy="436878"/>
          </a:xfrm>
        </p:spPr>
        <p:txBody>
          <a:bodyPr/>
          <a:lstStyle/>
          <a:p>
            <a:endParaRPr lang="en-US" dirty="0"/>
          </a:p>
        </p:txBody>
      </p:sp>
      <p:sp>
        <p:nvSpPr>
          <p:cNvPr id="6" name="Slide Number Placeholder 5"/>
          <p:cNvSpPr>
            <a:spLocks noGrp="1"/>
          </p:cNvSpPr>
          <p:nvPr>
            <p:ph type="sldNum" sz="quarter" idx="12"/>
          </p:nvPr>
        </p:nvSpPr>
        <p:spPr>
          <a:xfrm>
            <a:off x="13034942" y="457201"/>
            <a:ext cx="772498" cy="438150"/>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17252011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2633471"/>
            <a:ext cx="6400800" cy="4828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633471"/>
            <a:ext cx="6400800" cy="4828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01308736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74720" y="914400"/>
            <a:ext cx="10332720" cy="155448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91" y="2620563"/>
            <a:ext cx="6095989"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822961" y="3759200"/>
            <a:ext cx="6374130" cy="3703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80960" y="2620563"/>
            <a:ext cx="6126480" cy="988694"/>
          </a:xfrm>
        </p:spPr>
        <p:txBody>
          <a:bodyPr anchor="b">
            <a:normAutofit/>
          </a:bodyPr>
          <a:lstStyle>
            <a:lvl1pPr marL="0" indent="0">
              <a:buNone/>
              <a:defRPr sz="336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759200"/>
            <a:ext cx="6400800" cy="3703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1/31/2025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6018953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1/31/2025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69379571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1/31/2025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49717147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4937760" cy="1920240"/>
          </a:xfrm>
        </p:spPr>
        <p:txBody>
          <a:bodyPr anchor="b"/>
          <a:lstStyle>
            <a:lvl1pPr algn="l">
              <a:defRPr sz="3840"/>
            </a:lvl1pPr>
          </a:lstStyle>
          <a:p>
            <a:r>
              <a:rPr lang="en-US"/>
              <a:t>Click to edit Master title style</a:t>
            </a:r>
            <a:endParaRPr lang="en-US" dirty="0"/>
          </a:p>
        </p:txBody>
      </p:sp>
      <p:sp>
        <p:nvSpPr>
          <p:cNvPr id="3" name="Content Placeholder 2"/>
          <p:cNvSpPr>
            <a:spLocks noGrp="1"/>
          </p:cNvSpPr>
          <p:nvPr>
            <p:ph idx="1"/>
          </p:nvPr>
        </p:nvSpPr>
        <p:spPr>
          <a:xfrm>
            <a:off x="5994698" y="896111"/>
            <a:ext cx="7812742" cy="656631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 y="3749039"/>
            <a:ext cx="4937760"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0896146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2960" y="1828800"/>
            <a:ext cx="8247888" cy="1920240"/>
          </a:xfrm>
        </p:spPr>
        <p:txBody>
          <a:bodyPr anchor="b"/>
          <a:lstStyle>
            <a:lvl1pPr algn="l">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433486" y="901490"/>
            <a:ext cx="4373954" cy="6560932"/>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22960" y="3749039"/>
            <a:ext cx="8247888" cy="3713382"/>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2766648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0" y="0"/>
            <a:ext cx="14630400" cy="1729740"/>
          </a:xfrm>
          <a:prstGeom prst="rect">
            <a:avLst/>
          </a:prstGeom>
        </p:spPr>
      </p:pic>
      <p:sp>
        <p:nvSpPr>
          <p:cNvPr id="2" name="Title Placeholder 1"/>
          <p:cNvSpPr>
            <a:spLocks noGrp="1"/>
          </p:cNvSpPr>
          <p:nvPr>
            <p:ph type="title"/>
          </p:nvPr>
        </p:nvSpPr>
        <p:spPr>
          <a:xfrm>
            <a:off x="3474720" y="917247"/>
            <a:ext cx="10332720" cy="155163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22960" y="2633473"/>
            <a:ext cx="12984480" cy="48289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14432" y="7627621"/>
            <a:ext cx="3493008"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48A87A34-81AB-432B-8DAE-1953F412C126}" type="datetimeFigureOut">
              <a:rPr lang="en-US" dirty="0"/>
              <a:pPr/>
              <a:t>1/31/2025</a:t>
            </a:fld>
            <a:endParaRPr lang="en-US" dirty="0"/>
          </a:p>
        </p:txBody>
      </p:sp>
      <p:sp>
        <p:nvSpPr>
          <p:cNvPr id="5" name="Footer Placeholder 4"/>
          <p:cNvSpPr>
            <a:spLocks noGrp="1"/>
          </p:cNvSpPr>
          <p:nvPr>
            <p:ph type="ftr" sz="quarter" idx="3"/>
          </p:nvPr>
        </p:nvSpPr>
        <p:spPr>
          <a:xfrm>
            <a:off x="822960" y="7627015"/>
            <a:ext cx="9326880" cy="438150"/>
          </a:xfrm>
          <a:prstGeom prst="rect">
            <a:avLst/>
          </a:prstGeom>
        </p:spPr>
        <p:txBody>
          <a:bodyPr vert="horz" lIns="91440" tIns="45720" rIns="91440" bIns="45720" rtlCol="0" anchor="ctr"/>
          <a:lstStyle>
            <a:lvl1pPr algn="l">
              <a:defRPr sz="12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5600" y="457201"/>
            <a:ext cx="3291840"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4220059273"/>
      </p:ext>
    </p:extLst>
  </p:cSld>
  <p:clrMap bg1="dk1" tx1="lt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Lst>
  <p:hf sldNum="0" hdr="0" ftr="0" dt="0"/>
  <p:txStyles>
    <p:titleStyle>
      <a:lvl1pPr algn="r" defTabSz="1097280" rtl="0" eaLnBrk="1" latinLnBrk="0" hangingPunct="1">
        <a:lnSpc>
          <a:spcPct val="90000"/>
        </a:lnSpc>
        <a:spcBef>
          <a:spcPct val="0"/>
        </a:spcBef>
        <a:buNone/>
        <a:defRPr sz="4800" kern="1200" cap="all" baseline="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264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4.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8408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CBCCCE"/>
                </a:solidFill>
                <a:latin typeface="Instrument Sans Semi Bold" pitchFamily="34" charset="0"/>
                <a:ea typeface="Instrument Sans Semi Bold" pitchFamily="34" charset="-122"/>
                <a:cs typeface="Instrument Sans Semi Bold" pitchFamily="34" charset="-120"/>
              </a:rPr>
              <a:t>Payroll Management System </a:t>
            </a:r>
            <a:r>
              <a:rPr lang="en-US" sz="4450" dirty="0" err="1">
                <a:solidFill>
                  <a:srgbClr val="CBCCCE"/>
                </a:solidFill>
                <a:latin typeface="Instrument Sans Semi Bold" pitchFamily="34" charset="0"/>
                <a:ea typeface="Instrument Sans Semi Bold" pitchFamily="34" charset="-122"/>
                <a:cs typeface="Instrument Sans Semi Bold" pitchFamily="34" charset="-120"/>
              </a:rPr>
              <a:t>Banckend</a:t>
            </a:r>
            <a:endParaRPr lang="en-US" sz="4450" dirty="0"/>
          </a:p>
        </p:txBody>
      </p:sp>
      <p:sp>
        <p:nvSpPr>
          <p:cNvPr id="4" name="Text 1"/>
          <p:cNvSpPr/>
          <p:nvPr/>
        </p:nvSpPr>
        <p:spPr>
          <a:xfrm>
            <a:off x="6280190" y="3941802"/>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Instrument Sans Medium" pitchFamily="34" charset="0"/>
                <a:ea typeface="Instrument Sans Medium" pitchFamily="34" charset="-122"/>
                <a:cs typeface="Instrument Sans Medium" pitchFamily="34" charset="-120"/>
              </a:rPr>
              <a:t>This presentation provides a comprehensive overview of the Payroll Management System's RESTful APIs, covering controllers, data transfer objects (DTOs), and models. It will guide you through the system's functionality and how to interact with its various components.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76149"/>
            <a:ext cx="8474035" cy="708779"/>
          </a:xfrm>
          <a:prstGeom prst="rect">
            <a:avLst/>
          </a:prstGeom>
          <a:noFill/>
          <a:ln/>
        </p:spPr>
        <p:txBody>
          <a:bodyPr wrap="none" lIns="0" tIns="0" rIns="0" bIns="0" rtlCol="0" anchor="t"/>
          <a:lstStyle/>
          <a:p>
            <a:pPr marL="0" indent="0">
              <a:lnSpc>
                <a:spcPts val="5550"/>
              </a:lnSpc>
              <a:buNone/>
            </a:pPr>
            <a:r>
              <a:rPr lang="en-US" sz="4450" dirty="0">
                <a:solidFill>
                  <a:srgbClr val="CBCCCE"/>
                </a:solidFill>
                <a:latin typeface="Instrument Sans Semi Bold" pitchFamily="34" charset="0"/>
                <a:ea typeface="Instrument Sans Semi Bold" pitchFamily="34" charset="-122"/>
                <a:cs typeface="Instrument Sans Semi Bold" pitchFamily="34" charset="-120"/>
              </a:rPr>
              <a:t>PayrollManagementApplication</a:t>
            </a:r>
            <a:endParaRPr lang="en-US" sz="4450" dirty="0"/>
          </a:p>
        </p:txBody>
      </p:sp>
      <p:sp>
        <p:nvSpPr>
          <p:cNvPr id="3" name="Text 1"/>
          <p:cNvSpPr/>
          <p:nvPr/>
        </p:nvSpPr>
        <p:spPr>
          <a:xfrm>
            <a:off x="793790" y="285190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BCCCE"/>
                </a:solidFill>
                <a:latin typeface="Instrument Sans Semi Bold" pitchFamily="34" charset="0"/>
                <a:ea typeface="Instrument Sans Semi Bold" pitchFamily="34" charset="-122"/>
                <a:cs typeface="Instrument Sans Semi Bold" pitchFamily="34" charset="-120"/>
              </a:rPr>
              <a:t>Overview</a:t>
            </a:r>
            <a:endParaRPr lang="en-US" sz="2200" dirty="0"/>
          </a:p>
        </p:txBody>
      </p:sp>
      <p:sp>
        <p:nvSpPr>
          <p:cNvPr id="4" name="Text 2"/>
          <p:cNvSpPr/>
          <p:nvPr/>
        </p:nvSpPr>
        <p:spPr>
          <a:xfrm>
            <a:off x="793790" y="3433048"/>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Instrument Sans Medium" pitchFamily="34" charset="0"/>
                <a:ea typeface="Instrument Sans Medium" pitchFamily="34" charset="-122"/>
                <a:cs typeface="Instrument Sans Medium" pitchFamily="34" charset="-120"/>
              </a:rPr>
              <a:t>The PayrollManagementApplication class serves as the entry point for the Payroll Management system, a Spring Boot application. It contains the main method, which initializes and runs the application.</a:t>
            </a:r>
            <a:endParaRPr lang="en-US" sz="1750" dirty="0"/>
          </a:p>
        </p:txBody>
      </p:sp>
      <p:sp>
        <p:nvSpPr>
          <p:cNvPr id="5" name="Text 3"/>
          <p:cNvSpPr/>
          <p:nvPr/>
        </p:nvSpPr>
        <p:spPr>
          <a:xfrm>
            <a:off x="7599521" y="285190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BCCCE"/>
                </a:solidFill>
                <a:latin typeface="Instrument Sans Semi Bold" pitchFamily="34" charset="0"/>
                <a:ea typeface="Instrument Sans Semi Bold" pitchFamily="34" charset="-122"/>
                <a:cs typeface="Instrument Sans Semi Bold" pitchFamily="34" charset="-120"/>
              </a:rPr>
              <a:t>Annotations</a:t>
            </a:r>
            <a:endParaRPr lang="en-US" sz="2200" dirty="0"/>
          </a:p>
        </p:txBody>
      </p:sp>
      <p:sp>
        <p:nvSpPr>
          <p:cNvPr id="6" name="Text 4"/>
          <p:cNvSpPr/>
          <p:nvPr/>
        </p:nvSpPr>
        <p:spPr>
          <a:xfrm>
            <a:off x="7599521" y="3433048"/>
            <a:ext cx="6244709" cy="725805"/>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@SpringBootApplication: Combines @Configuration, @EnableAutoConfiguration, and @ComponentScan.</a:t>
            </a:r>
            <a:endParaRPr lang="en-US" sz="1750" dirty="0"/>
          </a:p>
        </p:txBody>
      </p:sp>
      <p:sp>
        <p:nvSpPr>
          <p:cNvPr id="7" name="Text 5"/>
          <p:cNvSpPr/>
          <p:nvPr/>
        </p:nvSpPr>
        <p:spPr>
          <a:xfrm>
            <a:off x="7599521" y="4238149"/>
            <a:ext cx="6244709" cy="725805"/>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@Configuration: Indicates the class can be used by the Spring IoC container as a source of bean definitions.</a:t>
            </a:r>
            <a:endParaRPr lang="en-US" sz="1750" dirty="0"/>
          </a:p>
        </p:txBody>
      </p:sp>
      <p:sp>
        <p:nvSpPr>
          <p:cNvPr id="8" name="Text 6"/>
          <p:cNvSpPr/>
          <p:nvPr/>
        </p:nvSpPr>
        <p:spPr>
          <a:xfrm>
            <a:off x="7599521" y="5043249"/>
            <a:ext cx="6244709" cy="725805"/>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@EnableAutoConfiguration: Enables Spring Boot's auto-configuration mechanism.</a:t>
            </a:r>
            <a:endParaRPr lang="en-US" sz="1750" dirty="0"/>
          </a:p>
        </p:txBody>
      </p:sp>
      <p:sp>
        <p:nvSpPr>
          <p:cNvPr id="9" name="Text 7"/>
          <p:cNvSpPr/>
          <p:nvPr/>
        </p:nvSpPr>
        <p:spPr>
          <a:xfrm>
            <a:off x="7599521" y="5848350"/>
            <a:ext cx="6244709" cy="725805"/>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@ComponentScan: Enables component scanning, allowing Spring to discover and register beans.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29376"/>
          </a:xfrm>
          <a:prstGeom prst="rect">
            <a:avLst/>
          </a:prstGeom>
        </p:spPr>
      </p:pic>
      <p:sp>
        <p:nvSpPr>
          <p:cNvPr id="3" name="Text 0"/>
          <p:cNvSpPr/>
          <p:nvPr/>
        </p:nvSpPr>
        <p:spPr>
          <a:xfrm>
            <a:off x="736163" y="3209330"/>
            <a:ext cx="5258872" cy="657344"/>
          </a:xfrm>
          <a:prstGeom prst="rect">
            <a:avLst/>
          </a:prstGeom>
          <a:noFill/>
          <a:ln/>
        </p:spPr>
        <p:txBody>
          <a:bodyPr wrap="none" lIns="0" tIns="0" rIns="0" bIns="0" rtlCol="0" anchor="t"/>
          <a:lstStyle/>
          <a:p>
            <a:pPr marL="0" indent="0">
              <a:lnSpc>
                <a:spcPts val="5150"/>
              </a:lnSpc>
              <a:buNone/>
            </a:pPr>
            <a:r>
              <a:rPr lang="en-US" sz="4100" dirty="0">
                <a:solidFill>
                  <a:srgbClr val="CBCCCE"/>
                </a:solidFill>
                <a:latin typeface="Instrument Sans Semi Bold" pitchFamily="34" charset="0"/>
                <a:ea typeface="Instrument Sans Semi Bold" pitchFamily="34" charset="-122"/>
                <a:cs typeface="Instrument Sans Semi Bold" pitchFamily="34" charset="-120"/>
              </a:rPr>
              <a:t>AllowanceController</a:t>
            </a:r>
            <a:endParaRPr lang="en-US" sz="4100" dirty="0"/>
          </a:p>
        </p:txBody>
      </p:sp>
      <p:sp>
        <p:nvSpPr>
          <p:cNvPr id="4" name="Shape 1"/>
          <p:cNvSpPr/>
          <p:nvPr/>
        </p:nvSpPr>
        <p:spPr>
          <a:xfrm>
            <a:off x="736163" y="4182189"/>
            <a:ext cx="6473904" cy="3467457"/>
          </a:xfrm>
          <a:prstGeom prst="roundRect">
            <a:avLst>
              <a:gd name="adj" fmla="val 2548"/>
            </a:avLst>
          </a:prstGeom>
          <a:solidFill>
            <a:srgbClr val="3D3D42"/>
          </a:solidFill>
          <a:ln w="7620">
            <a:solidFill>
              <a:srgbClr val="56565B"/>
            </a:solidFill>
            <a:prstDash val="solid"/>
          </a:ln>
        </p:spPr>
        <p:txBody>
          <a:bodyPr/>
          <a:lstStyle/>
          <a:p>
            <a:endParaRPr lang="en-IN"/>
          </a:p>
        </p:txBody>
      </p:sp>
      <p:sp>
        <p:nvSpPr>
          <p:cNvPr id="5" name="Text 2"/>
          <p:cNvSpPr/>
          <p:nvPr/>
        </p:nvSpPr>
        <p:spPr>
          <a:xfrm>
            <a:off x="954048" y="4400074"/>
            <a:ext cx="2629376" cy="328613"/>
          </a:xfrm>
          <a:prstGeom prst="rect">
            <a:avLst/>
          </a:prstGeom>
          <a:noFill/>
          <a:ln/>
        </p:spPr>
        <p:txBody>
          <a:bodyPr wrap="none" lIns="0" tIns="0" rIns="0" bIns="0" rtlCol="0" anchor="t"/>
          <a:lstStyle/>
          <a:p>
            <a:pPr marL="0" indent="0">
              <a:lnSpc>
                <a:spcPts val="2550"/>
              </a:lnSpc>
              <a:buNone/>
            </a:pPr>
            <a:r>
              <a:rPr lang="en-US" sz="2050" dirty="0">
                <a:solidFill>
                  <a:srgbClr val="CFD0D8"/>
                </a:solidFill>
                <a:latin typeface="Instrument Sans Semi Bold" pitchFamily="34" charset="0"/>
                <a:ea typeface="Instrument Sans Semi Bold" pitchFamily="34" charset="-122"/>
                <a:cs typeface="Instrument Sans Semi Bold" pitchFamily="34" charset="-120"/>
              </a:rPr>
              <a:t>Overview</a:t>
            </a:r>
            <a:endParaRPr lang="en-US" sz="2050" dirty="0"/>
          </a:p>
        </p:txBody>
      </p:sp>
      <p:sp>
        <p:nvSpPr>
          <p:cNvPr id="6" name="Text 3"/>
          <p:cNvSpPr/>
          <p:nvPr/>
        </p:nvSpPr>
        <p:spPr>
          <a:xfrm>
            <a:off x="954048" y="4854893"/>
            <a:ext cx="6038136" cy="1009769"/>
          </a:xfrm>
          <a:prstGeom prst="rect">
            <a:avLst/>
          </a:prstGeom>
          <a:noFill/>
          <a:ln/>
        </p:spPr>
        <p:txBody>
          <a:bodyPr wrap="square" lIns="0" tIns="0" rIns="0" bIns="0" rtlCol="0" anchor="t"/>
          <a:lstStyle/>
          <a:p>
            <a:pPr marL="0" indent="0">
              <a:lnSpc>
                <a:spcPts val="2650"/>
              </a:lnSpc>
              <a:buNone/>
            </a:pPr>
            <a:r>
              <a:rPr lang="en-US" sz="1650" dirty="0">
                <a:solidFill>
                  <a:srgbClr val="CFD0D8"/>
                </a:solidFill>
                <a:latin typeface="Instrument Sans Medium" pitchFamily="34" charset="0"/>
                <a:ea typeface="Instrument Sans Medium" pitchFamily="34" charset="-122"/>
                <a:cs typeface="Instrument Sans Medium" pitchFamily="34" charset="-120"/>
              </a:rPr>
              <a:t>The AllowanceController is a REST controller responsible for managing allowances. It provides APIs to create, retrieve, update, and delete allowances.</a:t>
            </a:r>
            <a:endParaRPr lang="en-US" sz="1650" dirty="0"/>
          </a:p>
        </p:txBody>
      </p:sp>
      <p:sp>
        <p:nvSpPr>
          <p:cNvPr id="7" name="Shape 4"/>
          <p:cNvSpPr/>
          <p:nvPr/>
        </p:nvSpPr>
        <p:spPr>
          <a:xfrm>
            <a:off x="7420332" y="4182189"/>
            <a:ext cx="6473904" cy="3467457"/>
          </a:xfrm>
          <a:prstGeom prst="roundRect">
            <a:avLst>
              <a:gd name="adj" fmla="val 2548"/>
            </a:avLst>
          </a:prstGeom>
          <a:solidFill>
            <a:srgbClr val="3D3D42"/>
          </a:solidFill>
          <a:ln w="7620">
            <a:solidFill>
              <a:srgbClr val="56565B"/>
            </a:solidFill>
            <a:prstDash val="solid"/>
          </a:ln>
        </p:spPr>
        <p:txBody>
          <a:bodyPr/>
          <a:lstStyle/>
          <a:p>
            <a:endParaRPr lang="en-IN"/>
          </a:p>
        </p:txBody>
      </p:sp>
      <p:sp>
        <p:nvSpPr>
          <p:cNvPr id="8" name="Text 5"/>
          <p:cNvSpPr/>
          <p:nvPr/>
        </p:nvSpPr>
        <p:spPr>
          <a:xfrm>
            <a:off x="7638217" y="4400074"/>
            <a:ext cx="2629376" cy="328613"/>
          </a:xfrm>
          <a:prstGeom prst="rect">
            <a:avLst/>
          </a:prstGeom>
          <a:noFill/>
          <a:ln/>
        </p:spPr>
        <p:txBody>
          <a:bodyPr wrap="none" lIns="0" tIns="0" rIns="0" bIns="0" rtlCol="0" anchor="t"/>
          <a:lstStyle/>
          <a:p>
            <a:pPr marL="0" indent="0">
              <a:lnSpc>
                <a:spcPts val="2550"/>
              </a:lnSpc>
              <a:buNone/>
            </a:pPr>
            <a:r>
              <a:rPr lang="en-US" sz="2050" dirty="0">
                <a:solidFill>
                  <a:srgbClr val="CFD0D8"/>
                </a:solidFill>
                <a:latin typeface="Instrument Sans Semi Bold" pitchFamily="34" charset="0"/>
                <a:ea typeface="Instrument Sans Semi Bold" pitchFamily="34" charset="-122"/>
                <a:cs typeface="Instrument Sans Semi Bold" pitchFamily="34" charset="-120"/>
              </a:rPr>
              <a:t>Annotations</a:t>
            </a:r>
            <a:endParaRPr lang="en-US" sz="2050" dirty="0"/>
          </a:p>
        </p:txBody>
      </p:sp>
      <p:sp>
        <p:nvSpPr>
          <p:cNvPr id="9" name="Text 6"/>
          <p:cNvSpPr/>
          <p:nvPr/>
        </p:nvSpPr>
        <p:spPr>
          <a:xfrm>
            <a:off x="7638217" y="4854893"/>
            <a:ext cx="6038136" cy="673179"/>
          </a:xfrm>
          <a:prstGeom prst="rect">
            <a:avLst/>
          </a:prstGeom>
          <a:noFill/>
          <a:ln/>
        </p:spPr>
        <p:txBody>
          <a:bodyPr wrap="square" lIns="0" tIns="0" rIns="0" bIns="0" rtlCol="0" anchor="t"/>
          <a:lstStyle/>
          <a:p>
            <a:pPr marL="342900" indent="-342900">
              <a:lnSpc>
                <a:spcPts val="2650"/>
              </a:lnSpc>
              <a:buSzPct val="100000"/>
              <a:buChar char="•"/>
            </a:pPr>
            <a:r>
              <a:rPr lang="en-US" sz="1650" dirty="0">
                <a:solidFill>
                  <a:srgbClr val="CFD0D8"/>
                </a:solidFill>
                <a:latin typeface="Instrument Sans Medium" pitchFamily="34" charset="0"/>
                <a:ea typeface="Instrument Sans Medium" pitchFamily="34" charset="-122"/>
                <a:cs typeface="Instrument Sans Medium" pitchFamily="34" charset="-120"/>
              </a:rPr>
              <a:t>@RestController: Marks the class as a controller where every method returns a domain object instead of a view.</a:t>
            </a:r>
            <a:endParaRPr lang="en-US" sz="1650" dirty="0"/>
          </a:p>
        </p:txBody>
      </p:sp>
      <p:sp>
        <p:nvSpPr>
          <p:cNvPr id="10" name="Text 7"/>
          <p:cNvSpPr/>
          <p:nvPr/>
        </p:nvSpPr>
        <p:spPr>
          <a:xfrm>
            <a:off x="7638217" y="5601653"/>
            <a:ext cx="6038136" cy="673179"/>
          </a:xfrm>
          <a:prstGeom prst="rect">
            <a:avLst/>
          </a:prstGeom>
          <a:noFill/>
          <a:ln/>
        </p:spPr>
        <p:txBody>
          <a:bodyPr wrap="square" lIns="0" tIns="0" rIns="0" bIns="0" rtlCol="0" anchor="t"/>
          <a:lstStyle/>
          <a:p>
            <a:pPr marL="342900" indent="-342900">
              <a:lnSpc>
                <a:spcPts val="2650"/>
              </a:lnSpc>
              <a:buSzPct val="100000"/>
              <a:buChar char="•"/>
            </a:pPr>
            <a:r>
              <a:rPr lang="en-US" sz="1650" dirty="0">
                <a:solidFill>
                  <a:srgbClr val="CFD0D8"/>
                </a:solidFill>
                <a:latin typeface="Instrument Sans Medium" pitchFamily="34" charset="0"/>
                <a:ea typeface="Instrument Sans Medium" pitchFamily="34" charset="-122"/>
                <a:cs typeface="Instrument Sans Medium" pitchFamily="34" charset="-120"/>
              </a:rPr>
              <a:t>@RequestMapping("/api/allowances"): Defines the base URL for all endpoints in this controller.</a:t>
            </a:r>
            <a:endParaRPr lang="en-US" sz="1650" dirty="0"/>
          </a:p>
        </p:txBody>
      </p:sp>
      <p:sp>
        <p:nvSpPr>
          <p:cNvPr id="11" name="Text 8"/>
          <p:cNvSpPr/>
          <p:nvPr/>
        </p:nvSpPr>
        <p:spPr>
          <a:xfrm>
            <a:off x="7638217" y="6348413"/>
            <a:ext cx="6038136" cy="336590"/>
          </a:xfrm>
          <a:prstGeom prst="rect">
            <a:avLst/>
          </a:prstGeom>
          <a:noFill/>
          <a:ln/>
        </p:spPr>
        <p:txBody>
          <a:bodyPr wrap="none" lIns="0" tIns="0" rIns="0" bIns="0" rtlCol="0" anchor="t"/>
          <a:lstStyle/>
          <a:p>
            <a:pPr marL="342900" indent="-342900">
              <a:lnSpc>
                <a:spcPts val="2650"/>
              </a:lnSpc>
              <a:buSzPct val="100000"/>
              <a:buChar char="•"/>
            </a:pPr>
            <a:r>
              <a:rPr lang="en-US" sz="1650" dirty="0">
                <a:solidFill>
                  <a:srgbClr val="CFD0D8"/>
                </a:solidFill>
                <a:latin typeface="Instrument Sans Medium" pitchFamily="34" charset="0"/>
                <a:ea typeface="Instrument Sans Medium" pitchFamily="34" charset="-122"/>
                <a:cs typeface="Instrument Sans Medium" pitchFamily="34" charset="-120"/>
              </a:rPr>
              <a:t>@CrossOrigin: Allows cross-origin requests.</a:t>
            </a:r>
            <a:endParaRPr lang="en-US" sz="1650" dirty="0"/>
          </a:p>
        </p:txBody>
      </p:sp>
      <p:sp>
        <p:nvSpPr>
          <p:cNvPr id="12" name="Text 9"/>
          <p:cNvSpPr/>
          <p:nvPr/>
        </p:nvSpPr>
        <p:spPr>
          <a:xfrm>
            <a:off x="7638217" y="6758583"/>
            <a:ext cx="6038136" cy="673179"/>
          </a:xfrm>
          <a:prstGeom prst="rect">
            <a:avLst/>
          </a:prstGeom>
          <a:noFill/>
          <a:ln/>
        </p:spPr>
        <p:txBody>
          <a:bodyPr wrap="square" lIns="0" tIns="0" rIns="0" bIns="0" rtlCol="0" anchor="t"/>
          <a:lstStyle/>
          <a:p>
            <a:pPr marL="342900" indent="-342900">
              <a:lnSpc>
                <a:spcPts val="2650"/>
              </a:lnSpc>
              <a:buSzPct val="100000"/>
              <a:buChar char="•"/>
            </a:pPr>
            <a:r>
              <a:rPr lang="en-US" sz="1650" dirty="0">
                <a:solidFill>
                  <a:srgbClr val="CFD0D8"/>
                </a:solidFill>
                <a:latin typeface="Instrument Sans Medium" pitchFamily="34" charset="0"/>
                <a:ea typeface="Instrument Sans Medium" pitchFamily="34" charset="-122"/>
                <a:cs typeface="Instrument Sans Medium" pitchFamily="34" charset="-120"/>
              </a:rPr>
              <a:t>@Autowired: Dependency injection is used to inject the AllowanceService instance.</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39735"/>
            <a:ext cx="5670590" cy="708779"/>
          </a:xfrm>
          <a:prstGeom prst="rect">
            <a:avLst/>
          </a:prstGeom>
          <a:noFill/>
          <a:ln/>
        </p:spPr>
        <p:txBody>
          <a:bodyPr wrap="none" lIns="0" tIns="0" rIns="0" bIns="0" rtlCol="0" anchor="t"/>
          <a:lstStyle/>
          <a:p>
            <a:pPr marL="0" indent="0">
              <a:lnSpc>
                <a:spcPts val="5550"/>
              </a:lnSpc>
              <a:buNone/>
            </a:pPr>
            <a:r>
              <a:rPr lang="en-US" sz="4450" dirty="0">
                <a:solidFill>
                  <a:srgbClr val="CBCCCE"/>
                </a:solidFill>
                <a:latin typeface="Instrument Sans Semi Bold" pitchFamily="34" charset="0"/>
                <a:ea typeface="Instrument Sans Semi Bold" pitchFamily="34" charset="-122"/>
                <a:cs typeface="Instrument Sans Semi Bold" pitchFamily="34" charset="-120"/>
              </a:rPr>
              <a:t>DeductionController</a:t>
            </a:r>
            <a:endParaRPr lang="en-US" sz="4450" dirty="0"/>
          </a:p>
        </p:txBody>
      </p:sp>
      <p:sp>
        <p:nvSpPr>
          <p:cNvPr id="4" name="Shape 1"/>
          <p:cNvSpPr/>
          <p:nvPr/>
        </p:nvSpPr>
        <p:spPr>
          <a:xfrm>
            <a:off x="793790" y="2043827"/>
            <a:ext cx="510302" cy="510302"/>
          </a:xfrm>
          <a:prstGeom prst="roundRect">
            <a:avLst>
              <a:gd name="adj" fmla="val 18669"/>
            </a:avLst>
          </a:prstGeom>
          <a:solidFill>
            <a:srgbClr val="3D3D42"/>
          </a:solidFill>
          <a:ln w="7620">
            <a:solidFill>
              <a:srgbClr val="56565B"/>
            </a:solidFill>
            <a:prstDash val="solid"/>
          </a:ln>
        </p:spPr>
        <p:txBody>
          <a:bodyPr/>
          <a:lstStyle/>
          <a:p>
            <a:endParaRPr lang="en-IN"/>
          </a:p>
        </p:txBody>
      </p:sp>
      <p:sp>
        <p:nvSpPr>
          <p:cNvPr id="5" name="Text 2"/>
          <p:cNvSpPr/>
          <p:nvPr/>
        </p:nvSpPr>
        <p:spPr>
          <a:xfrm>
            <a:off x="983099" y="2128838"/>
            <a:ext cx="131683" cy="34028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Instrument Sans Semi Bold" pitchFamily="34" charset="0"/>
                <a:ea typeface="Instrument Sans Semi Bold" pitchFamily="34" charset="-122"/>
                <a:cs typeface="Instrument Sans Semi Bold" pitchFamily="34" charset="-120"/>
              </a:rPr>
              <a:t>1</a:t>
            </a:r>
            <a:endParaRPr lang="en-US" sz="2650" dirty="0"/>
          </a:p>
        </p:txBody>
      </p:sp>
      <p:sp>
        <p:nvSpPr>
          <p:cNvPr id="6" name="Text 3"/>
          <p:cNvSpPr/>
          <p:nvPr/>
        </p:nvSpPr>
        <p:spPr>
          <a:xfrm>
            <a:off x="1530906" y="204382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D0D8"/>
                </a:solidFill>
                <a:latin typeface="Instrument Sans Semi Bold" pitchFamily="34" charset="0"/>
                <a:ea typeface="Instrument Sans Semi Bold" pitchFamily="34" charset="-122"/>
                <a:cs typeface="Instrument Sans Semi Bold" pitchFamily="34" charset="-120"/>
              </a:rPr>
              <a:t>Overview</a:t>
            </a:r>
            <a:endParaRPr lang="en-US" sz="2200" dirty="0"/>
          </a:p>
        </p:txBody>
      </p:sp>
      <p:sp>
        <p:nvSpPr>
          <p:cNvPr id="7" name="Text 4"/>
          <p:cNvSpPr/>
          <p:nvPr/>
        </p:nvSpPr>
        <p:spPr>
          <a:xfrm>
            <a:off x="1530906" y="2534245"/>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Instrument Sans Medium" pitchFamily="34" charset="0"/>
                <a:ea typeface="Instrument Sans Medium" pitchFamily="34" charset="-122"/>
                <a:cs typeface="Instrument Sans Medium" pitchFamily="34" charset="-120"/>
              </a:rPr>
              <a:t>The DeductionController manages deductions. It provides RESTful APIs for creating, retrieving, updating, and deleting deductions.</a:t>
            </a:r>
            <a:endParaRPr lang="en-US" sz="1750" dirty="0"/>
          </a:p>
        </p:txBody>
      </p:sp>
      <p:sp>
        <p:nvSpPr>
          <p:cNvPr id="8" name="Shape 5"/>
          <p:cNvSpPr/>
          <p:nvPr/>
        </p:nvSpPr>
        <p:spPr>
          <a:xfrm>
            <a:off x="4685467" y="2043827"/>
            <a:ext cx="510302" cy="510302"/>
          </a:xfrm>
          <a:prstGeom prst="roundRect">
            <a:avLst>
              <a:gd name="adj" fmla="val 18669"/>
            </a:avLst>
          </a:prstGeom>
          <a:solidFill>
            <a:srgbClr val="3D3D42"/>
          </a:solidFill>
          <a:ln w="7620">
            <a:solidFill>
              <a:srgbClr val="56565B"/>
            </a:solidFill>
            <a:prstDash val="solid"/>
          </a:ln>
        </p:spPr>
        <p:txBody>
          <a:bodyPr/>
          <a:lstStyle/>
          <a:p>
            <a:endParaRPr lang="en-IN"/>
          </a:p>
        </p:txBody>
      </p:sp>
      <p:sp>
        <p:nvSpPr>
          <p:cNvPr id="9" name="Text 6"/>
          <p:cNvSpPr/>
          <p:nvPr/>
        </p:nvSpPr>
        <p:spPr>
          <a:xfrm>
            <a:off x="4845844" y="2128838"/>
            <a:ext cx="189548" cy="34028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Instrument Sans Semi Bold" pitchFamily="34" charset="0"/>
                <a:ea typeface="Instrument Sans Semi Bold" pitchFamily="34" charset="-122"/>
                <a:cs typeface="Instrument Sans Semi Bold" pitchFamily="34" charset="-120"/>
              </a:rPr>
              <a:t>2</a:t>
            </a:r>
            <a:endParaRPr lang="en-US" sz="2650" dirty="0"/>
          </a:p>
        </p:txBody>
      </p:sp>
      <p:sp>
        <p:nvSpPr>
          <p:cNvPr id="10" name="Text 7"/>
          <p:cNvSpPr/>
          <p:nvPr/>
        </p:nvSpPr>
        <p:spPr>
          <a:xfrm>
            <a:off x="5422583" y="204382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D0D8"/>
                </a:solidFill>
                <a:latin typeface="Instrument Sans Semi Bold" pitchFamily="34" charset="0"/>
                <a:ea typeface="Instrument Sans Semi Bold" pitchFamily="34" charset="-122"/>
                <a:cs typeface="Instrument Sans Semi Bold" pitchFamily="34" charset="-120"/>
              </a:rPr>
              <a:t>Annotations</a:t>
            </a:r>
            <a:endParaRPr lang="en-US" sz="2200" dirty="0"/>
          </a:p>
        </p:txBody>
      </p:sp>
      <p:sp>
        <p:nvSpPr>
          <p:cNvPr id="11" name="Text 8"/>
          <p:cNvSpPr/>
          <p:nvPr/>
        </p:nvSpPr>
        <p:spPr>
          <a:xfrm>
            <a:off x="5422583" y="2534245"/>
            <a:ext cx="2927747" cy="1088708"/>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@RestController: Marks the class as a REST controller.</a:t>
            </a:r>
            <a:endParaRPr lang="en-US" sz="1750" dirty="0"/>
          </a:p>
        </p:txBody>
      </p:sp>
      <p:sp>
        <p:nvSpPr>
          <p:cNvPr id="12" name="Text 9"/>
          <p:cNvSpPr/>
          <p:nvPr/>
        </p:nvSpPr>
        <p:spPr>
          <a:xfrm>
            <a:off x="5422583" y="3702248"/>
            <a:ext cx="2927747" cy="1451610"/>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@RequestMapping("/api/deductions"): Defines the base URL for the APIs in this controller.</a:t>
            </a:r>
            <a:endParaRPr lang="en-US" sz="1750" dirty="0"/>
          </a:p>
        </p:txBody>
      </p:sp>
      <p:sp>
        <p:nvSpPr>
          <p:cNvPr id="13" name="Text 10"/>
          <p:cNvSpPr/>
          <p:nvPr/>
        </p:nvSpPr>
        <p:spPr>
          <a:xfrm>
            <a:off x="5422583" y="5233154"/>
            <a:ext cx="2927747" cy="725805"/>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@CrossOrigin: Enables cross-origin requests.</a:t>
            </a:r>
            <a:endParaRPr lang="en-US" sz="1750" dirty="0"/>
          </a:p>
        </p:txBody>
      </p:sp>
      <p:sp>
        <p:nvSpPr>
          <p:cNvPr id="14" name="Text 11"/>
          <p:cNvSpPr/>
          <p:nvPr/>
        </p:nvSpPr>
        <p:spPr>
          <a:xfrm>
            <a:off x="5422583" y="6038255"/>
            <a:ext cx="2927747" cy="1451610"/>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@Autowired: Automatically injects the DeductionService dependency.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91515"/>
            <a:ext cx="6021348" cy="708779"/>
          </a:xfrm>
          <a:prstGeom prst="rect">
            <a:avLst/>
          </a:prstGeom>
          <a:noFill/>
          <a:ln/>
        </p:spPr>
        <p:txBody>
          <a:bodyPr wrap="none" lIns="0" tIns="0" rIns="0" bIns="0" rtlCol="0" anchor="t"/>
          <a:lstStyle/>
          <a:p>
            <a:pPr marL="0" indent="0">
              <a:lnSpc>
                <a:spcPts val="5550"/>
              </a:lnSpc>
              <a:buNone/>
            </a:pPr>
            <a:r>
              <a:rPr lang="en-US" sz="4450" dirty="0">
                <a:solidFill>
                  <a:srgbClr val="CBCCCE"/>
                </a:solidFill>
                <a:latin typeface="Instrument Sans Semi Bold" pitchFamily="34" charset="0"/>
                <a:ea typeface="Instrument Sans Semi Bold" pitchFamily="34" charset="-122"/>
                <a:cs typeface="Instrument Sans Semi Bold" pitchFamily="34" charset="-120"/>
              </a:rPr>
              <a:t>DepartmentController</a:t>
            </a:r>
            <a:endParaRPr lang="en-US" sz="4450" dirty="0"/>
          </a:p>
        </p:txBody>
      </p:sp>
      <p:pic>
        <p:nvPicPr>
          <p:cNvPr id="4" name="Image 1" descr="preencoded.png"/>
          <p:cNvPicPr>
            <a:picLocks noChangeAspect="1"/>
          </p:cNvPicPr>
          <p:nvPr/>
        </p:nvPicPr>
        <p:blipFill>
          <a:blip r:embed="rId4"/>
          <a:stretch>
            <a:fillRect/>
          </a:stretch>
        </p:blipFill>
        <p:spPr>
          <a:xfrm>
            <a:off x="6280190" y="1740456"/>
            <a:ext cx="566976" cy="566976"/>
          </a:xfrm>
          <a:prstGeom prst="rect">
            <a:avLst/>
          </a:prstGeom>
        </p:spPr>
      </p:pic>
      <p:sp>
        <p:nvSpPr>
          <p:cNvPr id="5" name="Text 1"/>
          <p:cNvSpPr/>
          <p:nvPr/>
        </p:nvSpPr>
        <p:spPr>
          <a:xfrm>
            <a:off x="6280190" y="253424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Instrument Sans Semi Bold" pitchFamily="34" charset="0"/>
                <a:ea typeface="Instrument Sans Semi Bold" pitchFamily="34" charset="-122"/>
                <a:cs typeface="Instrument Sans Semi Bold" pitchFamily="34" charset="-120"/>
              </a:rPr>
              <a:t>Overview</a:t>
            </a:r>
            <a:endParaRPr lang="en-US" sz="2200" dirty="0"/>
          </a:p>
        </p:txBody>
      </p:sp>
      <p:sp>
        <p:nvSpPr>
          <p:cNvPr id="6" name="Text 2"/>
          <p:cNvSpPr/>
          <p:nvPr/>
        </p:nvSpPr>
        <p:spPr>
          <a:xfrm>
            <a:off x="6280190" y="3024664"/>
            <a:ext cx="3608070" cy="1814513"/>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Instrument Sans Medium" pitchFamily="34" charset="0"/>
                <a:ea typeface="Instrument Sans Medium" pitchFamily="34" charset="-122"/>
                <a:cs typeface="Instrument Sans Medium" pitchFamily="34" charset="-120"/>
              </a:rPr>
              <a:t>The DepartmentController is a RESTful controller responsible for managing department-related operations in the Payroll Management system.</a:t>
            </a:r>
            <a:endParaRPr lang="en-US" sz="1750" dirty="0"/>
          </a:p>
        </p:txBody>
      </p:sp>
      <p:pic>
        <p:nvPicPr>
          <p:cNvPr id="7" name="Image 2" descr="preencoded.png"/>
          <p:cNvPicPr>
            <a:picLocks noChangeAspect="1"/>
          </p:cNvPicPr>
          <p:nvPr/>
        </p:nvPicPr>
        <p:blipFill>
          <a:blip r:embed="rId5"/>
          <a:stretch>
            <a:fillRect/>
          </a:stretch>
        </p:blipFill>
        <p:spPr>
          <a:xfrm>
            <a:off x="10228421" y="1740456"/>
            <a:ext cx="566976" cy="566976"/>
          </a:xfrm>
          <a:prstGeom prst="rect">
            <a:avLst/>
          </a:prstGeom>
        </p:spPr>
      </p:pic>
      <p:sp>
        <p:nvSpPr>
          <p:cNvPr id="8" name="Text 3"/>
          <p:cNvSpPr/>
          <p:nvPr/>
        </p:nvSpPr>
        <p:spPr>
          <a:xfrm>
            <a:off x="10228421" y="253424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Instrument Sans Semi Bold" pitchFamily="34" charset="0"/>
                <a:ea typeface="Instrument Sans Semi Bold" pitchFamily="34" charset="-122"/>
                <a:cs typeface="Instrument Sans Semi Bold" pitchFamily="34" charset="-120"/>
              </a:rPr>
              <a:t>Annotations</a:t>
            </a:r>
            <a:endParaRPr lang="en-US" sz="2200" dirty="0"/>
          </a:p>
        </p:txBody>
      </p:sp>
      <p:sp>
        <p:nvSpPr>
          <p:cNvPr id="9" name="Text 4"/>
          <p:cNvSpPr/>
          <p:nvPr/>
        </p:nvSpPr>
        <p:spPr>
          <a:xfrm>
            <a:off x="10228421" y="3024664"/>
            <a:ext cx="3608189" cy="1451610"/>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@RestController: Indicates that the class is a Spring MVC controller that returns data as JSON or XML instead of views.</a:t>
            </a:r>
            <a:endParaRPr lang="en-US" sz="1750" dirty="0"/>
          </a:p>
        </p:txBody>
      </p:sp>
      <p:sp>
        <p:nvSpPr>
          <p:cNvPr id="10" name="Text 5"/>
          <p:cNvSpPr/>
          <p:nvPr/>
        </p:nvSpPr>
        <p:spPr>
          <a:xfrm>
            <a:off x="10228421" y="4555569"/>
            <a:ext cx="3608189" cy="1814513"/>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@RequestMapping("/api/departments"): Maps HTTP requests to the /api/departments endpoint for all methods in this controller.</a:t>
            </a:r>
            <a:endParaRPr lang="en-US" sz="1750" dirty="0"/>
          </a:p>
        </p:txBody>
      </p:sp>
      <p:sp>
        <p:nvSpPr>
          <p:cNvPr id="11" name="Text 6"/>
          <p:cNvSpPr/>
          <p:nvPr/>
        </p:nvSpPr>
        <p:spPr>
          <a:xfrm>
            <a:off x="10228421" y="6449378"/>
            <a:ext cx="3608189" cy="1088708"/>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@CrossOrigin: Allows Cross-Origin Resource Sharing (CORS) for the controller.</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9114" y="600670"/>
            <a:ext cx="5448657" cy="681038"/>
          </a:xfrm>
          <a:prstGeom prst="rect">
            <a:avLst/>
          </a:prstGeom>
          <a:noFill/>
          <a:ln/>
        </p:spPr>
        <p:txBody>
          <a:bodyPr wrap="none" lIns="0" tIns="0" rIns="0" bIns="0" rtlCol="0" anchor="t"/>
          <a:lstStyle/>
          <a:p>
            <a:pPr marL="0" indent="0">
              <a:lnSpc>
                <a:spcPts val="5350"/>
              </a:lnSpc>
              <a:buNone/>
            </a:pPr>
            <a:r>
              <a:rPr lang="en-US" sz="4250" dirty="0">
                <a:solidFill>
                  <a:srgbClr val="CBCCCE"/>
                </a:solidFill>
                <a:latin typeface="Instrument Sans Semi Bold" pitchFamily="34" charset="0"/>
                <a:ea typeface="Instrument Sans Semi Bold" pitchFamily="34" charset="-122"/>
                <a:cs typeface="Instrument Sans Semi Bold" pitchFamily="34" charset="-120"/>
              </a:rPr>
              <a:t>EmployeeController</a:t>
            </a:r>
            <a:endParaRPr lang="en-US" sz="4250" dirty="0"/>
          </a:p>
        </p:txBody>
      </p:sp>
      <p:sp>
        <p:nvSpPr>
          <p:cNvPr id="4" name="Shape 1"/>
          <p:cNvSpPr/>
          <p:nvPr/>
        </p:nvSpPr>
        <p:spPr>
          <a:xfrm>
            <a:off x="6560701" y="1608534"/>
            <a:ext cx="30480" cy="6020395"/>
          </a:xfrm>
          <a:prstGeom prst="roundRect">
            <a:avLst>
              <a:gd name="adj" fmla="val 300324"/>
            </a:avLst>
          </a:prstGeom>
          <a:solidFill>
            <a:srgbClr val="56565B"/>
          </a:solidFill>
          <a:ln/>
        </p:spPr>
        <p:txBody>
          <a:bodyPr/>
          <a:lstStyle/>
          <a:p>
            <a:endParaRPr lang="en-IN"/>
          </a:p>
        </p:txBody>
      </p:sp>
      <p:sp>
        <p:nvSpPr>
          <p:cNvPr id="5" name="Shape 2"/>
          <p:cNvSpPr/>
          <p:nvPr/>
        </p:nvSpPr>
        <p:spPr>
          <a:xfrm>
            <a:off x="6790611" y="2083594"/>
            <a:ext cx="762714" cy="30480"/>
          </a:xfrm>
          <a:prstGeom prst="roundRect">
            <a:avLst>
              <a:gd name="adj" fmla="val 300324"/>
            </a:avLst>
          </a:prstGeom>
          <a:solidFill>
            <a:srgbClr val="56565B"/>
          </a:solidFill>
          <a:ln/>
        </p:spPr>
        <p:txBody>
          <a:bodyPr/>
          <a:lstStyle/>
          <a:p>
            <a:endParaRPr lang="en-IN"/>
          </a:p>
        </p:txBody>
      </p:sp>
      <p:sp>
        <p:nvSpPr>
          <p:cNvPr id="6" name="Shape 3"/>
          <p:cNvSpPr/>
          <p:nvPr/>
        </p:nvSpPr>
        <p:spPr>
          <a:xfrm>
            <a:off x="6330791" y="1853684"/>
            <a:ext cx="490299" cy="490299"/>
          </a:xfrm>
          <a:prstGeom prst="roundRect">
            <a:avLst>
              <a:gd name="adj" fmla="val 18670"/>
            </a:avLst>
          </a:prstGeom>
          <a:solidFill>
            <a:srgbClr val="3D3D42"/>
          </a:solidFill>
          <a:ln w="7620">
            <a:solidFill>
              <a:srgbClr val="56565B"/>
            </a:solidFill>
            <a:prstDash val="solid"/>
          </a:ln>
        </p:spPr>
        <p:txBody>
          <a:bodyPr/>
          <a:lstStyle/>
          <a:p>
            <a:endParaRPr lang="en-IN"/>
          </a:p>
        </p:txBody>
      </p:sp>
      <p:sp>
        <p:nvSpPr>
          <p:cNvPr id="7" name="Text 4"/>
          <p:cNvSpPr/>
          <p:nvPr/>
        </p:nvSpPr>
        <p:spPr>
          <a:xfrm>
            <a:off x="6512600" y="1935361"/>
            <a:ext cx="126563" cy="326946"/>
          </a:xfrm>
          <a:prstGeom prst="rect">
            <a:avLst/>
          </a:prstGeom>
          <a:noFill/>
          <a:ln/>
        </p:spPr>
        <p:txBody>
          <a:bodyPr wrap="none" lIns="0" tIns="0" rIns="0" bIns="0" rtlCol="0" anchor="t"/>
          <a:lstStyle/>
          <a:p>
            <a:pPr marL="0" indent="0" algn="ctr">
              <a:lnSpc>
                <a:spcPts val="2550"/>
              </a:lnSpc>
              <a:buNone/>
            </a:pPr>
            <a:r>
              <a:rPr lang="en-US" sz="2550" dirty="0">
                <a:solidFill>
                  <a:srgbClr val="CFD0D8"/>
                </a:solidFill>
                <a:latin typeface="Instrument Sans Semi Bold" pitchFamily="34" charset="0"/>
                <a:ea typeface="Instrument Sans Semi Bold" pitchFamily="34" charset="-122"/>
                <a:cs typeface="Instrument Sans Semi Bold" pitchFamily="34" charset="-120"/>
              </a:rPr>
              <a:t>1</a:t>
            </a:r>
            <a:endParaRPr lang="en-US" sz="2550" dirty="0"/>
          </a:p>
        </p:txBody>
      </p:sp>
      <p:sp>
        <p:nvSpPr>
          <p:cNvPr id="8" name="Text 5"/>
          <p:cNvSpPr/>
          <p:nvPr/>
        </p:nvSpPr>
        <p:spPr>
          <a:xfrm>
            <a:off x="7774543" y="1826419"/>
            <a:ext cx="2724269" cy="340519"/>
          </a:xfrm>
          <a:prstGeom prst="rect">
            <a:avLst/>
          </a:prstGeom>
          <a:noFill/>
          <a:ln/>
        </p:spPr>
        <p:txBody>
          <a:bodyPr wrap="none" lIns="0" tIns="0" rIns="0" bIns="0" rtlCol="0" anchor="t"/>
          <a:lstStyle/>
          <a:p>
            <a:pPr marL="0" indent="0" algn="l">
              <a:lnSpc>
                <a:spcPts val="2650"/>
              </a:lnSpc>
              <a:buNone/>
            </a:pPr>
            <a:r>
              <a:rPr lang="en-US" sz="2100" dirty="0">
                <a:solidFill>
                  <a:srgbClr val="CFD0D8"/>
                </a:solidFill>
                <a:latin typeface="Instrument Sans Semi Bold" pitchFamily="34" charset="0"/>
                <a:ea typeface="Instrument Sans Semi Bold" pitchFamily="34" charset="-122"/>
                <a:cs typeface="Instrument Sans Semi Bold" pitchFamily="34" charset="-120"/>
              </a:rPr>
              <a:t>Overview</a:t>
            </a:r>
            <a:endParaRPr lang="en-US" sz="2100" dirty="0"/>
          </a:p>
        </p:txBody>
      </p:sp>
      <p:sp>
        <p:nvSpPr>
          <p:cNvPr id="9" name="Text 6"/>
          <p:cNvSpPr/>
          <p:nvPr/>
        </p:nvSpPr>
        <p:spPr>
          <a:xfrm>
            <a:off x="7774543" y="2297668"/>
            <a:ext cx="6093143" cy="1046202"/>
          </a:xfrm>
          <a:prstGeom prst="rect">
            <a:avLst/>
          </a:prstGeom>
          <a:noFill/>
          <a:ln/>
        </p:spPr>
        <p:txBody>
          <a:bodyPr wrap="square" lIns="0" tIns="0" rIns="0" bIns="0" rtlCol="0" anchor="t"/>
          <a:lstStyle/>
          <a:p>
            <a:pPr marL="0" indent="0" algn="l">
              <a:lnSpc>
                <a:spcPts val="2700"/>
              </a:lnSpc>
              <a:buNone/>
            </a:pPr>
            <a:r>
              <a:rPr lang="en-US" sz="1700" dirty="0">
                <a:solidFill>
                  <a:srgbClr val="CFD0D8"/>
                </a:solidFill>
                <a:latin typeface="Instrument Sans Medium" pitchFamily="34" charset="0"/>
                <a:ea typeface="Instrument Sans Medium" pitchFamily="34" charset="-122"/>
                <a:cs typeface="Instrument Sans Medium" pitchFamily="34" charset="-120"/>
              </a:rPr>
              <a:t>The EmployeeController is a RESTful controller responsible for managing employee-related operations in the Payroll Management system.</a:t>
            </a:r>
            <a:endParaRPr lang="en-US" sz="1700" dirty="0"/>
          </a:p>
        </p:txBody>
      </p:sp>
      <p:sp>
        <p:nvSpPr>
          <p:cNvPr id="10" name="Shape 7"/>
          <p:cNvSpPr/>
          <p:nvPr/>
        </p:nvSpPr>
        <p:spPr>
          <a:xfrm>
            <a:off x="6790611" y="4254698"/>
            <a:ext cx="762714" cy="30480"/>
          </a:xfrm>
          <a:prstGeom prst="roundRect">
            <a:avLst>
              <a:gd name="adj" fmla="val 300324"/>
            </a:avLst>
          </a:prstGeom>
          <a:solidFill>
            <a:srgbClr val="56565B"/>
          </a:solidFill>
          <a:ln/>
        </p:spPr>
        <p:txBody>
          <a:bodyPr/>
          <a:lstStyle/>
          <a:p>
            <a:endParaRPr lang="en-IN"/>
          </a:p>
        </p:txBody>
      </p:sp>
      <p:sp>
        <p:nvSpPr>
          <p:cNvPr id="11" name="Shape 8"/>
          <p:cNvSpPr/>
          <p:nvPr/>
        </p:nvSpPr>
        <p:spPr>
          <a:xfrm>
            <a:off x="6330791" y="4024789"/>
            <a:ext cx="490299" cy="490299"/>
          </a:xfrm>
          <a:prstGeom prst="roundRect">
            <a:avLst>
              <a:gd name="adj" fmla="val 18670"/>
            </a:avLst>
          </a:prstGeom>
          <a:solidFill>
            <a:srgbClr val="3D3D42"/>
          </a:solidFill>
          <a:ln w="7620">
            <a:solidFill>
              <a:srgbClr val="56565B"/>
            </a:solidFill>
            <a:prstDash val="solid"/>
          </a:ln>
        </p:spPr>
        <p:txBody>
          <a:bodyPr/>
          <a:lstStyle/>
          <a:p>
            <a:endParaRPr lang="en-IN"/>
          </a:p>
        </p:txBody>
      </p:sp>
      <p:sp>
        <p:nvSpPr>
          <p:cNvPr id="12" name="Text 9"/>
          <p:cNvSpPr/>
          <p:nvPr/>
        </p:nvSpPr>
        <p:spPr>
          <a:xfrm>
            <a:off x="6484858" y="4106466"/>
            <a:ext cx="182047" cy="326946"/>
          </a:xfrm>
          <a:prstGeom prst="rect">
            <a:avLst/>
          </a:prstGeom>
          <a:noFill/>
          <a:ln/>
        </p:spPr>
        <p:txBody>
          <a:bodyPr wrap="none" lIns="0" tIns="0" rIns="0" bIns="0" rtlCol="0" anchor="t"/>
          <a:lstStyle/>
          <a:p>
            <a:pPr marL="0" indent="0" algn="ctr">
              <a:lnSpc>
                <a:spcPts val="2550"/>
              </a:lnSpc>
              <a:buNone/>
            </a:pPr>
            <a:r>
              <a:rPr lang="en-US" sz="2550" dirty="0">
                <a:solidFill>
                  <a:srgbClr val="CFD0D8"/>
                </a:solidFill>
                <a:latin typeface="Instrument Sans Semi Bold" pitchFamily="34" charset="0"/>
                <a:ea typeface="Instrument Sans Semi Bold" pitchFamily="34" charset="-122"/>
                <a:cs typeface="Instrument Sans Semi Bold" pitchFamily="34" charset="-120"/>
              </a:rPr>
              <a:t>2</a:t>
            </a:r>
            <a:endParaRPr lang="en-US" sz="2550" dirty="0"/>
          </a:p>
        </p:txBody>
      </p:sp>
      <p:sp>
        <p:nvSpPr>
          <p:cNvPr id="13" name="Text 10"/>
          <p:cNvSpPr/>
          <p:nvPr/>
        </p:nvSpPr>
        <p:spPr>
          <a:xfrm>
            <a:off x="7774543" y="3997523"/>
            <a:ext cx="2724269" cy="340519"/>
          </a:xfrm>
          <a:prstGeom prst="rect">
            <a:avLst/>
          </a:prstGeom>
          <a:noFill/>
          <a:ln/>
        </p:spPr>
        <p:txBody>
          <a:bodyPr wrap="none" lIns="0" tIns="0" rIns="0" bIns="0" rtlCol="0" anchor="t"/>
          <a:lstStyle/>
          <a:p>
            <a:pPr marL="0" indent="0" algn="l">
              <a:lnSpc>
                <a:spcPts val="2650"/>
              </a:lnSpc>
              <a:buNone/>
            </a:pPr>
            <a:r>
              <a:rPr lang="en-US" sz="2100" dirty="0">
                <a:solidFill>
                  <a:srgbClr val="CFD0D8"/>
                </a:solidFill>
                <a:latin typeface="Instrument Sans Semi Bold" pitchFamily="34" charset="0"/>
                <a:ea typeface="Instrument Sans Semi Bold" pitchFamily="34" charset="-122"/>
                <a:cs typeface="Instrument Sans Semi Bold" pitchFamily="34" charset="-120"/>
              </a:rPr>
              <a:t>Annotations</a:t>
            </a:r>
            <a:endParaRPr lang="en-US" sz="2100" dirty="0"/>
          </a:p>
        </p:txBody>
      </p:sp>
      <p:sp>
        <p:nvSpPr>
          <p:cNvPr id="14" name="Text 11"/>
          <p:cNvSpPr/>
          <p:nvPr/>
        </p:nvSpPr>
        <p:spPr>
          <a:xfrm>
            <a:off x="7774543" y="4468773"/>
            <a:ext cx="6093143" cy="1046202"/>
          </a:xfrm>
          <a:prstGeom prst="rect">
            <a:avLst/>
          </a:prstGeom>
          <a:noFill/>
          <a:ln/>
        </p:spPr>
        <p:txBody>
          <a:bodyPr wrap="square" lIns="0" tIns="0" rIns="0" bIns="0" rtlCol="0" anchor="t"/>
          <a:lstStyle/>
          <a:p>
            <a:pPr marL="342900" indent="-342900">
              <a:lnSpc>
                <a:spcPts val="2700"/>
              </a:lnSpc>
              <a:buSzPct val="100000"/>
              <a:buChar char="•"/>
            </a:pPr>
            <a:r>
              <a:rPr lang="en-US" sz="1700" dirty="0">
                <a:solidFill>
                  <a:srgbClr val="CFD0D8"/>
                </a:solidFill>
                <a:latin typeface="Instrument Sans Medium" pitchFamily="34" charset="0"/>
                <a:ea typeface="Instrument Sans Medium" pitchFamily="34" charset="-122"/>
                <a:cs typeface="Instrument Sans Medium" pitchFamily="34" charset="-120"/>
              </a:rPr>
              <a:t>@RestController: Indicates that the class is a Spring MVC controller that returns data as JSON or XML instead of views.</a:t>
            </a:r>
            <a:endParaRPr lang="en-US" sz="1700" dirty="0"/>
          </a:p>
        </p:txBody>
      </p:sp>
      <p:sp>
        <p:nvSpPr>
          <p:cNvPr id="15" name="Text 12"/>
          <p:cNvSpPr/>
          <p:nvPr/>
        </p:nvSpPr>
        <p:spPr>
          <a:xfrm>
            <a:off x="7774543" y="5591175"/>
            <a:ext cx="6093143" cy="1046202"/>
          </a:xfrm>
          <a:prstGeom prst="rect">
            <a:avLst/>
          </a:prstGeom>
          <a:noFill/>
          <a:ln/>
        </p:spPr>
        <p:txBody>
          <a:bodyPr wrap="square" lIns="0" tIns="0" rIns="0" bIns="0" rtlCol="0" anchor="t"/>
          <a:lstStyle/>
          <a:p>
            <a:pPr marL="342900" indent="-342900">
              <a:lnSpc>
                <a:spcPts val="2700"/>
              </a:lnSpc>
              <a:buSzPct val="100000"/>
              <a:buChar char="•"/>
            </a:pPr>
            <a:r>
              <a:rPr lang="en-US" sz="1700" dirty="0">
                <a:solidFill>
                  <a:srgbClr val="CFD0D8"/>
                </a:solidFill>
                <a:latin typeface="Instrument Sans Medium" pitchFamily="34" charset="0"/>
                <a:ea typeface="Instrument Sans Medium" pitchFamily="34" charset="-122"/>
                <a:cs typeface="Instrument Sans Medium" pitchFamily="34" charset="-120"/>
              </a:rPr>
              <a:t>@RequestMapping("/api/employees"): Maps HTTP requests to the /api/employees endpoint for all methods in this controller.</a:t>
            </a:r>
            <a:endParaRPr lang="en-US" sz="1700" dirty="0"/>
          </a:p>
        </p:txBody>
      </p:sp>
      <p:sp>
        <p:nvSpPr>
          <p:cNvPr id="16" name="Text 13"/>
          <p:cNvSpPr/>
          <p:nvPr/>
        </p:nvSpPr>
        <p:spPr>
          <a:xfrm>
            <a:off x="7774543" y="6713577"/>
            <a:ext cx="6093143" cy="697468"/>
          </a:xfrm>
          <a:prstGeom prst="rect">
            <a:avLst/>
          </a:prstGeom>
          <a:noFill/>
          <a:ln/>
        </p:spPr>
        <p:txBody>
          <a:bodyPr wrap="square" lIns="0" tIns="0" rIns="0" bIns="0" rtlCol="0" anchor="t"/>
          <a:lstStyle/>
          <a:p>
            <a:pPr marL="342900" indent="-342900">
              <a:lnSpc>
                <a:spcPts val="2700"/>
              </a:lnSpc>
              <a:buSzPct val="100000"/>
              <a:buChar char="•"/>
            </a:pPr>
            <a:r>
              <a:rPr lang="en-US" sz="1700" dirty="0">
                <a:solidFill>
                  <a:srgbClr val="CFD0D8"/>
                </a:solidFill>
                <a:latin typeface="Instrument Sans Medium" pitchFamily="34" charset="0"/>
                <a:ea typeface="Instrument Sans Medium" pitchFamily="34" charset="-122"/>
                <a:cs typeface="Instrument Sans Medium" pitchFamily="34" charset="-120"/>
              </a:rPr>
              <a:t>@CrossOrigin: Allows Cross-Origin Resource Sharing (CORS) for the controller.</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3669" y="616387"/>
            <a:ext cx="5598081" cy="699730"/>
          </a:xfrm>
          <a:prstGeom prst="rect">
            <a:avLst/>
          </a:prstGeom>
          <a:noFill/>
          <a:ln/>
        </p:spPr>
        <p:txBody>
          <a:bodyPr wrap="none" lIns="0" tIns="0" rIns="0" bIns="0" rtlCol="0" anchor="t"/>
          <a:lstStyle/>
          <a:p>
            <a:pPr marL="0" indent="0">
              <a:lnSpc>
                <a:spcPts val="5500"/>
              </a:lnSpc>
              <a:buNone/>
            </a:pPr>
            <a:r>
              <a:rPr lang="en-US" sz="4400" dirty="0">
                <a:solidFill>
                  <a:srgbClr val="CBCCCE"/>
                </a:solidFill>
                <a:latin typeface="Instrument Sans Semi Bold" pitchFamily="34" charset="0"/>
                <a:ea typeface="Instrument Sans Semi Bold" pitchFamily="34" charset="-122"/>
                <a:cs typeface="Instrument Sans Semi Bold" pitchFamily="34" charset="-120"/>
              </a:rPr>
              <a:t>HolidayController</a:t>
            </a:r>
            <a:endParaRPr lang="en-US" sz="4400" dirty="0"/>
          </a:p>
        </p:txBody>
      </p:sp>
      <p:pic>
        <p:nvPicPr>
          <p:cNvPr id="4" name="Image 1" descr="preencoded.png"/>
          <p:cNvPicPr>
            <a:picLocks noChangeAspect="1"/>
          </p:cNvPicPr>
          <p:nvPr/>
        </p:nvPicPr>
        <p:blipFill>
          <a:blip r:embed="rId4"/>
          <a:stretch>
            <a:fillRect/>
          </a:stretch>
        </p:blipFill>
        <p:spPr>
          <a:xfrm>
            <a:off x="783669" y="1651992"/>
            <a:ext cx="1119545" cy="2006560"/>
          </a:xfrm>
          <a:prstGeom prst="rect">
            <a:avLst/>
          </a:prstGeom>
        </p:spPr>
      </p:pic>
      <p:sp>
        <p:nvSpPr>
          <p:cNvPr id="5" name="Text 1"/>
          <p:cNvSpPr/>
          <p:nvPr/>
        </p:nvSpPr>
        <p:spPr>
          <a:xfrm>
            <a:off x="2239089" y="1875830"/>
            <a:ext cx="2799040" cy="349806"/>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Instrument Sans Semi Bold" pitchFamily="34" charset="0"/>
                <a:ea typeface="Instrument Sans Semi Bold" pitchFamily="34" charset="-122"/>
                <a:cs typeface="Instrument Sans Semi Bold" pitchFamily="34" charset="-120"/>
              </a:rPr>
              <a:t>Overview</a:t>
            </a:r>
            <a:endParaRPr lang="en-US" sz="2200" dirty="0"/>
          </a:p>
        </p:txBody>
      </p:sp>
      <p:sp>
        <p:nvSpPr>
          <p:cNvPr id="6" name="Text 2"/>
          <p:cNvSpPr/>
          <p:nvPr/>
        </p:nvSpPr>
        <p:spPr>
          <a:xfrm>
            <a:off x="2239089" y="2359938"/>
            <a:ext cx="6121241" cy="1074777"/>
          </a:xfrm>
          <a:prstGeom prst="rect">
            <a:avLst/>
          </a:prstGeom>
          <a:noFill/>
          <a:ln/>
        </p:spPr>
        <p:txBody>
          <a:bodyPr wrap="square" lIns="0" tIns="0" rIns="0" bIns="0" rtlCol="0" anchor="t"/>
          <a:lstStyle/>
          <a:p>
            <a:pPr marL="0" indent="0" algn="l">
              <a:lnSpc>
                <a:spcPts val="2800"/>
              </a:lnSpc>
              <a:buNone/>
            </a:pPr>
            <a:r>
              <a:rPr lang="en-US" sz="1750" dirty="0">
                <a:solidFill>
                  <a:srgbClr val="CFD0D8"/>
                </a:solidFill>
                <a:latin typeface="Instrument Sans Medium" pitchFamily="34" charset="0"/>
                <a:ea typeface="Instrument Sans Medium" pitchFamily="34" charset="-122"/>
                <a:cs typeface="Instrument Sans Medium" pitchFamily="34" charset="-120"/>
              </a:rPr>
              <a:t>The HolidayController is a RESTful controller responsible for managing holiday-related operations in the Payroll Management system.</a:t>
            </a:r>
            <a:endParaRPr lang="en-US" sz="1750" dirty="0"/>
          </a:p>
        </p:txBody>
      </p:sp>
      <p:pic>
        <p:nvPicPr>
          <p:cNvPr id="7" name="Image 2" descr="preencoded.png"/>
          <p:cNvPicPr>
            <a:picLocks noChangeAspect="1"/>
          </p:cNvPicPr>
          <p:nvPr/>
        </p:nvPicPr>
        <p:blipFill>
          <a:blip r:embed="rId5"/>
          <a:stretch>
            <a:fillRect/>
          </a:stretch>
        </p:blipFill>
        <p:spPr>
          <a:xfrm>
            <a:off x="783669" y="3658553"/>
            <a:ext cx="1119545" cy="3954542"/>
          </a:xfrm>
          <a:prstGeom prst="rect">
            <a:avLst/>
          </a:prstGeom>
        </p:spPr>
      </p:pic>
      <p:sp>
        <p:nvSpPr>
          <p:cNvPr id="8" name="Text 3"/>
          <p:cNvSpPr/>
          <p:nvPr/>
        </p:nvSpPr>
        <p:spPr>
          <a:xfrm>
            <a:off x="2239089" y="3882390"/>
            <a:ext cx="2799040" cy="349806"/>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Instrument Sans Semi Bold" pitchFamily="34" charset="0"/>
                <a:ea typeface="Instrument Sans Semi Bold" pitchFamily="34" charset="-122"/>
                <a:cs typeface="Instrument Sans Semi Bold" pitchFamily="34" charset="-120"/>
              </a:rPr>
              <a:t>Annotations</a:t>
            </a:r>
            <a:endParaRPr lang="en-US" sz="2200" dirty="0"/>
          </a:p>
        </p:txBody>
      </p:sp>
      <p:sp>
        <p:nvSpPr>
          <p:cNvPr id="9" name="Text 4"/>
          <p:cNvSpPr/>
          <p:nvPr/>
        </p:nvSpPr>
        <p:spPr>
          <a:xfrm>
            <a:off x="2239089" y="4366498"/>
            <a:ext cx="6121241" cy="1074777"/>
          </a:xfrm>
          <a:prstGeom prst="rect">
            <a:avLst/>
          </a:prstGeom>
          <a:noFill/>
          <a:ln/>
        </p:spPr>
        <p:txBody>
          <a:bodyPr wrap="square" lIns="0" tIns="0" rIns="0" bIns="0" rtlCol="0" anchor="t"/>
          <a:lstStyle/>
          <a:p>
            <a:pPr marL="342900" indent="-342900">
              <a:lnSpc>
                <a:spcPts val="280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@RestController: Indicates that the class is a Spring MVC controller that returns data as JSON or XML instead of views.</a:t>
            </a:r>
            <a:endParaRPr lang="en-US" sz="1750" dirty="0"/>
          </a:p>
        </p:txBody>
      </p:sp>
      <p:sp>
        <p:nvSpPr>
          <p:cNvPr id="10" name="Text 5"/>
          <p:cNvSpPr/>
          <p:nvPr/>
        </p:nvSpPr>
        <p:spPr>
          <a:xfrm>
            <a:off x="2239089" y="5519618"/>
            <a:ext cx="6121241" cy="1074777"/>
          </a:xfrm>
          <a:prstGeom prst="rect">
            <a:avLst/>
          </a:prstGeom>
          <a:noFill/>
          <a:ln/>
        </p:spPr>
        <p:txBody>
          <a:bodyPr wrap="square" lIns="0" tIns="0" rIns="0" bIns="0" rtlCol="0" anchor="t"/>
          <a:lstStyle/>
          <a:p>
            <a:pPr marL="342900" indent="-342900">
              <a:lnSpc>
                <a:spcPts val="280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@RequestMapping("/api/holidays"): Maps HTTP requests to the /api/holidays endpoint for all methods in this controller.</a:t>
            </a:r>
            <a:endParaRPr lang="en-US" sz="1750" dirty="0"/>
          </a:p>
        </p:txBody>
      </p:sp>
      <p:sp>
        <p:nvSpPr>
          <p:cNvPr id="11" name="Text 6"/>
          <p:cNvSpPr/>
          <p:nvPr/>
        </p:nvSpPr>
        <p:spPr>
          <a:xfrm>
            <a:off x="2239089" y="6672739"/>
            <a:ext cx="6121241" cy="716518"/>
          </a:xfrm>
          <a:prstGeom prst="rect">
            <a:avLst/>
          </a:prstGeom>
          <a:noFill/>
          <a:ln/>
        </p:spPr>
        <p:txBody>
          <a:bodyPr wrap="square" lIns="0" tIns="0" rIns="0" bIns="0" rtlCol="0" anchor="t"/>
          <a:lstStyle/>
          <a:p>
            <a:pPr marL="342900" indent="-342900">
              <a:lnSpc>
                <a:spcPts val="2800"/>
              </a:lnSpc>
              <a:buSzPct val="100000"/>
              <a:buChar char="•"/>
            </a:pPr>
            <a:r>
              <a:rPr lang="en-US" sz="1750" dirty="0">
                <a:solidFill>
                  <a:srgbClr val="CFD0D8"/>
                </a:solidFill>
                <a:latin typeface="Instrument Sans Medium" pitchFamily="34" charset="0"/>
                <a:ea typeface="Instrument Sans Medium" pitchFamily="34" charset="-122"/>
                <a:cs typeface="Instrument Sans Medium" pitchFamily="34" charset="-120"/>
              </a:rPr>
              <a:t>@CrossOrigin: Allows Cross-Origin Resource Sharing (CORS) for the controller.</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28208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CBCCCE"/>
                </a:solidFill>
                <a:latin typeface="Instrument Sans Semi Bold" pitchFamily="34" charset="0"/>
                <a:ea typeface="Instrument Sans Semi Bold" pitchFamily="34" charset="-122"/>
                <a:cs typeface="Instrument Sans Semi Bold" pitchFamily="34" charset="-120"/>
              </a:rPr>
              <a:t>Key Takeaways</a:t>
            </a:r>
            <a:endParaRPr lang="en-US" sz="4450" dirty="0"/>
          </a:p>
        </p:txBody>
      </p:sp>
      <p:sp>
        <p:nvSpPr>
          <p:cNvPr id="4" name="Text 1"/>
          <p:cNvSpPr/>
          <p:nvPr/>
        </p:nvSpPr>
        <p:spPr>
          <a:xfrm>
            <a:off x="793790" y="5331023"/>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CFD0D8"/>
                </a:solidFill>
                <a:latin typeface="Instrument Sans Medium" pitchFamily="34" charset="0"/>
                <a:ea typeface="Instrument Sans Medium" pitchFamily="34" charset="-122"/>
                <a:cs typeface="Instrument Sans Medium" pitchFamily="34" charset="-120"/>
              </a:rPr>
              <a:t>The Payroll Management System provides a comprehensive set of RESTful APIs for managing various aspects of payroll, including allowances, deductions, departments, employees, holidays, jobs, and salaries. The system utilizes Spring Boot and leverages annotations for configuration, auto-configuration, and component scanning. The APIs are designed to be secure, efficient, and easy to integrate with other applications.</a:t>
            </a:r>
            <a:endParaRPr lang="en-US" sz="1750" dirty="0"/>
          </a:p>
        </p:txBody>
      </p:sp>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TM04033937[[fn=Vapor Trail]]</Template>
  <TotalTime>0</TotalTime>
  <Words>622</Words>
  <Application>Microsoft Office PowerPoint</Application>
  <PresentationFormat>Custom</PresentationFormat>
  <Paragraphs>61</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Instrument Sans Semi Bold</vt:lpstr>
      <vt:lpstr>Instrument Sans Medium</vt:lpstr>
      <vt:lpstr>Arial</vt:lpstr>
      <vt:lpstr>Century Gothic</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siddhardha vodugu</cp:lastModifiedBy>
  <cp:revision>3</cp:revision>
  <dcterms:created xsi:type="dcterms:W3CDTF">2025-01-31T07:05:58Z</dcterms:created>
  <dcterms:modified xsi:type="dcterms:W3CDTF">2025-01-31T08:04:18Z</dcterms:modified>
</cp:coreProperties>
</file>